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7" r:id="rId3"/>
    <p:sldId id="278" r:id="rId4"/>
    <p:sldId id="279" r:id="rId5"/>
    <p:sldId id="281" r:id="rId6"/>
    <p:sldId id="288" r:id="rId7"/>
    <p:sldId id="280" r:id="rId8"/>
    <p:sldId id="282" r:id="rId9"/>
    <p:sldId id="285" r:id="rId10"/>
    <p:sldId id="283" r:id="rId11"/>
    <p:sldId id="284" r:id="rId12"/>
    <p:sldId id="261" r:id="rId13"/>
    <p:sldId id="28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Л. Ставрова" initials="ИЛС" lastIdx="1" clrIdx="0">
    <p:extLst>
      <p:ext uri="{19B8F6BF-5375-455C-9EA6-DF929625EA0E}">
        <p15:presenceInfo xmlns:p15="http://schemas.microsoft.com/office/powerpoint/2012/main" userId="S-1-5-21-3010621438-1562696993-1639947958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pylov\Desktop\&#1084;&#1086;&#1080;%20&#1088;&#1072;&#1073;&#1086;&#1090;&#1099;\&#1055;&#1088;&#1086;&#1090;&#1103;&#1078;&#1105;&#1085;&#1085;&#1099;&#1081;%20Co-60\&#1090;&#1072;&#1073;&#1083;&#1080;&#1094;&#1072;%20&#1076;&#1083;&#1103;%20&#1087;&#1088;&#1086;&#1074;&#1077;&#1088;&#1082;&#1080;%20&#1088;&#1077;&#1096;&#1077;&#1085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pylov\Desktop\&#1084;&#1086;&#1080;%20&#1088;&#1072;&#1073;&#1086;&#1090;&#1099;\&#1055;&#1088;&#1086;&#1090;&#1103;&#1078;&#1105;&#1085;&#1085;&#1099;&#1081;%20Co-60\&#1090;&#1072;&#1073;&#1083;&#1080;&#1094;&#1072;%20&#1076;&#1083;&#1103;%20&#1087;&#1088;&#1086;&#1074;&#1077;&#1088;&#1082;&#1080;%20&#1088;&#1077;&#1096;&#1077;&#1085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активности</a:t>
            </a:r>
            <a:r>
              <a:rPr lang="ru-RU" baseline="0" dirty="0"/>
              <a:t> в линейном источнике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262657409253422E-2"/>
          <c:y val="8.8029591688373043E-2"/>
          <c:w val="0.87575318026927274"/>
          <c:h val="0.84028161665136103"/>
        </c:manualLayout>
      </c:layout>
      <c:scatterChart>
        <c:scatterStyle val="lineMarker"/>
        <c:varyColors val="0"/>
        <c:ser>
          <c:idx val="0"/>
          <c:order val="0"/>
          <c:tx>
            <c:v>r^2*exp(-ud)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'Расчёт по аналитической формуле'!$BD$165:$BD$199</c:f>
              <c:numCache>
                <c:formatCode>General</c:formatCode>
                <c:ptCount val="3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xVal>
          <c:yVal>
            <c:numRef>
              <c:f>'Расчёт по аналитической формуле'!$BE$165:$BE$199</c:f>
              <c:numCache>
                <c:formatCode>0.00</c:formatCode>
                <c:ptCount val="35"/>
                <c:pt idx="0">
                  <c:v>2.5043833162599052</c:v>
                </c:pt>
                <c:pt idx="1">
                  <c:v>2.5078296686175743</c:v>
                </c:pt>
                <c:pt idx="2">
                  <c:v>2.5229009000282892</c:v>
                </c:pt>
                <c:pt idx="3">
                  <c:v>2.5335107875817737</c:v>
                </c:pt>
                <c:pt idx="4">
                  <c:v>2.5455017719774138</c:v>
                </c:pt>
                <c:pt idx="5">
                  <c:v>2.5590176433991969</c:v>
                </c:pt>
                <c:pt idx="6">
                  <c:v>2.5741456352989567</c:v>
                </c:pt>
                <c:pt idx="7">
                  <c:v>2.5909456404332798</c:v>
                </c:pt>
                <c:pt idx="8">
                  <c:v>2.6094635088328966</c:v>
                </c:pt>
                <c:pt idx="9">
                  <c:v>2.6297377083779003</c:v>
                </c:pt>
                <c:pt idx="10">
                  <c:v>2.6518029207325902</c:v>
                </c:pt>
                <c:pt idx="11">
                  <c:v>2.6756921049093387</c:v>
                </c:pt>
                <c:pt idx="12">
                  <c:v>2.7014377439361748</c:v>
                </c:pt>
                <c:pt idx="13">
                  <c:v>2.7290726325402379</c:v>
                </c:pt>
                <c:pt idx="14">
                  <c:v>2.7586303954155649</c:v>
                </c:pt>
                <c:pt idx="15">
                  <c:v>2.7901458414359226</c:v>
                </c:pt>
                <c:pt idx="16">
                  <c:v>2.8236552148393743</c:v>
                </c:pt>
                <c:pt idx="17">
                  <c:v>2.8591963800209625</c:v>
                </c:pt>
                <c:pt idx="18">
                  <c:v>2.896808962628179</c:v>
                </c:pt>
                <c:pt idx="19">
                  <c:v>2.9365344614157474</c:v>
                </c:pt>
                <c:pt idx="20">
                  <c:v>2.9784163402994701</c:v>
                </c:pt>
                <c:pt idx="21">
                  <c:v>3.0225001069144599</c:v>
                </c:pt>
                <c:pt idx="22">
                  <c:v>3.0688333819761748</c:v>
                </c:pt>
                <c:pt idx="23">
                  <c:v>3.1174659624310714</c:v>
                </c:pt>
                <c:pt idx="24">
                  <c:v>3.1684498805093644</c:v>
                </c:pt>
                <c:pt idx="25">
                  <c:v>3.2218394601991829</c:v>
                </c:pt>
                <c:pt idx="26">
                  <c:v>3.2776913722525247</c:v>
                </c:pt>
                <c:pt idx="27">
                  <c:v>3.3360646885481189</c:v>
                </c:pt>
                <c:pt idx="28">
                  <c:v>3.3970209364324688</c:v>
                </c:pt>
                <c:pt idx="29">
                  <c:v>3.4606241535162661</c:v>
                </c:pt>
                <c:pt idx="30">
                  <c:v>3.5269409432969288</c:v>
                </c:pt>
                <c:pt idx="31">
                  <c:v>3.596040531901195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37-4085-9667-E9B88D800EF8}"/>
            </c:ext>
          </c:extLst>
        </c:ser>
        <c:ser>
          <c:idx val="1"/>
          <c:order val="1"/>
          <c:tx>
            <c:v>r^2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'Расчёт по аналитической формуле'!$BD$165:$BD$199</c:f>
              <c:numCache>
                <c:formatCode>General</c:formatCode>
                <c:ptCount val="3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xVal>
          <c:yVal>
            <c:numRef>
              <c:f>'Расчёт по аналитической формуле'!$BF$165:$BF$199</c:f>
              <c:numCache>
                <c:formatCode>0.00</c:formatCode>
                <c:ptCount val="35"/>
                <c:pt idx="0">
                  <c:v>2.6575669369424597</c:v>
                </c:pt>
                <c:pt idx="1">
                  <c:v>2.6612240895913097</c:v>
                </c:pt>
                <c:pt idx="2">
                  <c:v>2.6659261400115519</c:v>
                </c:pt>
                <c:pt idx="3">
                  <c:v>2.6716730882031858</c:v>
                </c:pt>
                <c:pt idx="4">
                  <c:v>2.6784649341662128</c:v>
                </c:pt>
                <c:pt idx="5">
                  <c:v>2.6863016779006301</c:v>
                </c:pt>
                <c:pt idx="6">
                  <c:v>2.695183319406441</c:v>
                </c:pt>
                <c:pt idx="7">
                  <c:v>2.7051098586836431</c:v>
                </c:pt>
                <c:pt idx="8">
                  <c:v>2.7160812957322382</c:v>
                </c:pt>
                <c:pt idx="9">
                  <c:v>2.7280976305522242</c:v>
                </c:pt>
                <c:pt idx="10">
                  <c:v>2.7411588631436028</c:v>
                </c:pt>
                <c:pt idx="11">
                  <c:v>2.7552649935063735</c:v>
                </c:pt>
                <c:pt idx="12">
                  <c:v>2.770416021640536</c:v>
                </c:pt>
                <c:pt idx="13">
                  <c:v>2.7866119475460907</c:v>
                </c:pt>
                <c:pt idx="14">
                  <c:v>2.8038527712230374</c:v>
                </c:pt>
                <c:pt idx="15">
                  <c:v>2.8221384926713768</c:v>
                </c:pt>
                <c:pt idx="16">
                  <c:v>2.841469111891108</c:v>
                </c:pt>
                <c:pt idx="17">
                  <c:v>2.8618446288822303</c:v>
                </c:pt>
                <c:pt idx="18">
                  <c:v>2.8832650436447458</c:v>
                </c:pt>
                <c:pt idx="19">
                  <c:v>2.9057303561786529</c:v>
                </c:pt>
                <c:pt idx="20">
                  <c:v>2.9292405664839523</c:v>
                </c:pt>
                <c:pt idx="21">
                  <c:v>2.9537956745606433</c:v>
                </c:pt>
                <c:pt idx="22">
                  <c:v>2.9793956804087269</c:v>
                </c:pt>
                <c:pt idx="23">
                  <c:v>3.0060405840282027</c:v>
                </c:pt>
                <c:pt idx="24">
                  <c:v>3.0337303854190698</c:v>
                </c:pt>
                <c:pt idx="25">
                  <c:v>3.0624650845813295</c:v>
                </c:pt>
                <c:pt idx="26">
                  <c:v>3.0922446815149813</c:v>
                </c:pt>
                <c:pt idx="27">
                  <c:v>3.1230691762200249</c:v>
                </c:pt>
                <c:pt idx="28">
                  <c:v>3.1549385686964611</c:v>
                </c:pt>
                <c:pt idx="29">
                  <c:v>3.1878528589442885</c:v>
                </c:pt>
                <c:pt idx="30">
                  <c:v>3.221812046963509</c:v>
                </c:pt>
                <c:pt idx="31">
                  <c:v>3.2568161327541207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37-4085-9667-E9B88D800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180848"/>
        <c:axId val="584182648"/>
      </c:scatterChart>
      <c:valAx>
        <c:axId val="584180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Длина источника, см</a:t>
                </a:r>
              </a:p>
            </c:rich>
          </c:tx>
          <c:layout>
            <c:manualLayout>
              <c:xMode val="edge"/>
              <c:yMode val="edge"/>
              <c:x val="0.40000444705922827"/>
              <c:y val="0.93572247246877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584182648"/>
        <c:crosses val="autoZero"/>
        <c:crossBetween val="midCat"/>
      </c:valAx>
      <c:valAx>
        <c:axId val="584182648"/>
        <c:scaling>
          <c:orientation val="minMax"/>
          <c:min val="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Активность</a:t>
                </a:r>
              </a:p>
            </c:rich>
          </c:tx>
          <c:layout>
            <c:manualLayout>
              <c:xMode val="edge"/>
              <c:yMode val="edge"/>
              <c:x val="6.8259562261136636E-3"/>
              <c:y val="0.41277894017711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crossAx val="584180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Зависимость</a:t>
            </a:r>
            <a:r>
              <a:rPr lang="ru-RU" baseline="0" dirty="0"/>
              <a:t> скорости счёта от уровня заполнения контейнера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4845251389836252E-2"/>
          <c:y val="0.11671231771885118"/>
          <c:w val="0.85150287363123256"/>
          <c:h val="0.74821946345792123"/>
        </c:manualLayout>
      </c:layout>
      <c:scatterChart>
        <c:scatterStyle val="smoothMarker"/>
        <c:varyColors val="0"/>
        <c:ser>
          <c:idx val="0"/>
          <c:order val="0"/>
          <c:tx>
            <c:v>f(x)*r^2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">
                <a:solidFill>
                  <a:schemeClr val="accent1">
                    <a:alpha val="9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'MCC 3D (1)'!$D$11:$I$11</c:f>
              <c:numCache>
                <c:formatCode>General</c:formatCode>
                <c:ptCount val="6"/>
                <c:pt idx="0">
                  <c:v>24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xVal>
          <c:yVal>
            <c:numRef>
              <c:f>'MCC 3D (1)'!$D$17:$I$17</c:f>
              <c:numCache>
                <c:formatCode>General</c:formatCode>
                <c:ptCount val="6"/>
                <c:pt idx="0">
                  <c:v>40.427850392673776</c:v>
                </c:pt>
                <c:pt idx="1">
                  <c:v>16054.875597310769</c:v>
                </c:pt>
                <c:pt idx="2">
                  <c:v>33693.455252579952</c:v>
                </c:pt>
                <c:pt idx="3">
                  <c:v>50332.019374804862</c:v>
                </c:pt>
                <c:pt idx="4">
                  <c:v>67472.819504444516</c:v>
                </c:pt>
                <c:pt idx="5">
                  <c:v>81586.63928951144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A9C-4F27-AE8E-905DF42ACC33}"/>
            </c:ext>
          </c:extLst>
        </c:ser>
        <c:ser>
          <c:idx val="1"/>
          <c:order val="1"/>
          <c:tx>
            <c:v>f(x)*r^2*exp(-ud)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'MCC 3D (1)'!$D$23:$I$23</c:f>
              <c:numCache>
                <c:formatCode>General</c:formatCode>
                <c:ptCount val="6"/>
                <c:pt idx="0">
                  <c:v>24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xVal>
          <c:yVal>
            <c:numRef>
              <c:f>'MCC 3D (1)'!$D$29:$I$29</c:f>
              <c:numCache>
                <c:formatCode>General</c:formatCode>
                <c:ptCount val="6"/>
                <c:pt idx="0">
                  <c:v>44.176509118298206</c:v>
                </c:pt>
                <c:pt idx="1">
                  <c:v>14917.405578103371</c:v>
                </c:pt>
                <c:pt idx="2">
                  <c:v>31772.678583430374</c:v>
                </c:pt>
                <c:pt idx="3">
                  <c:v>49020.043828093949</c:v>
                </c:pt>
                <c:pt idx="4">
                  <c:v>68846.863888289125</c:v>
                </c:pt>
                <c:pt idx="5">
                  <c:v>87298.772138739223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A9C-4F27-AE8E-905DF42ACC33}"/>
            </c:ext>
          </c:extLst>
        </c:ser>
        <c:ser>
          <c:idx val="2"/>
          <c:order val="2"/>
          <c:tx>
            <c:v>f(x)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">
                <a:solidFill>
                  <a:schemeClr val="accent3"/>
                </a:solidFill>
              </a:ln>
              <a:effectLst/>
            </c:spPr>
          </c:marker>
          <c:xVal>
            <c:numRef>
              <c:f>'MCC 3D (1)'!$D$2:$I$2</c:f>
              <c:numCache>
                <c:formatCode>General</c:formatCode>
                <c:ptCount val="6"/>
                <c:pt idx="0">
                  <c:v>24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xVal>
          <c:yVal>
            <c:numRef>
              <c:f>'MCC 3D (1)'!$D$8:$I$8</c:f>
              <c:numCache>
                <c:formatCode>General</c:formatCode>
                <c:ptCount val="6"/>
                <c:pt idx="0">
                  <c:v>4</c:v>
                </c:pt>
                <c:pt idx="1">
                  <c:v>16030</c:v>
                </c:pt>
                <c:pt idx="2">
                  <c:v>33380</c:v>
                </c:pt>
                <c:pt idx="3">
                  <c:v>48960</c:v>
                </c:pt>
                <c:pt idx="4">
                  <c:v>64010</c:v>
                </c:pt>
                <c:pt idx="5">
                  <c:v>75530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A9C-4F27-AE8E-905DF42AC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845352"/>
        <c:axId val="833841752"/>
      </c:scatterChart>
      <c:valAx>
        <c:axId val="833845352"/>
        <c:scaling>
          <c:orientation val="minMax"/>
          <c:max val="2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Уровень</a:t>
                </a:r>
                <a:r>
                  <a:rPr lang="ru-RU" baseline="0" dirty="0"/>
                  <a:t> заполнения, см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833841752"/>
        <c:crosses val="autoZero"/>
        <c:crossBetween val="midCat"/>
      </c:valAx>
      <c:valAx>
        <c:axId val="833841752"/>
        <c:scaling>
          <c:orientation val="minMax"/>
          <c:max val="9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Скорость счёта, </a:t>
                </a:r>
                <a:r>
                  <a:rPr lang="ru-RU" dirty="0" err="1"/>
                  <a:t>имп</a:t>
                </a:r>
                <a:r>
                  <a:rPr lang="ru-RU" dirty="0"/>
                  <a:t>/с</a:t>
                </a:r>
              </a:p>
            </c:rich>
          </c:tx>
          <c:layout>
            <c:manualLayout>
              <c:xMode val="edge"/>
              <c:yMode val="edge"/>
              <c:x val="2.6860006498215142E-2"/>
              <c:y val="0.40406803984976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833845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6BC1-C6D4-477C-A0B9-C6A47D3CD983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554F-8A5D-4CBA-A46B-9589F878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5147-91BA-43F5-9E11-F84A219D906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9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5147-91BA-43F5-9E11-F84A219D906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56CDB-5625-21A7-B027-AF6F845EA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A9918-C606-E16B-4447-D79BBA13E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C12E7-93FD-AA30-4683-C3D52BB6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89F1A-C000-964B-A91B-FF15152A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94E4A-AE70-1C47-3336-5D802B1E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2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AB36-C291-464F-1C25-E14CDAA6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191F20-F642-3F58-A3A7-09328E8A6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D96E9-44A4-E2CC-33C6-CA1BD183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62AD8-A360-5E46-2426-614D4AA2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CEE8E-8381-B20D-5689-B8580469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5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48A217-DB61-DD9F-4319-C0E45C985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BED4C4-F304-B242-6486-622264A38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3EE04-D1E7-BC8F-F44E-E98E6C69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36654-861A-EBFA-BE82-A2787935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8E042-0041-32B4-BDB4-FC0A76A8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4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62098-8005-4B10-B38B-B0E3A2C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33" y="4400426"/>
            <a:ext cx="11414833" cy="70133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algn="l">
              <a:defRPr sz="2903" b="1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9CC3C3B-01C6-4C17-B656-956FA97649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73" y="5179530"/>
            <a:ext cx="11388192" cy="10505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2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6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8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12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5F2BE-B7BA-436F-8295-7E9D51337174}"/>
              </a:ext>
            </a:extLst>
          </p:cNvPr>
          <p:cNvSpPr txBox="1"/>
          <p:nvPr userDrawn="1"/>
        </p:nvSpPr>
        <p:spPr>
          <a:xfrm>
            <a:off x="9868551" y="495649"/>
            <a:ext cx="1709777" cy="335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89" dirty="0">
                <a:latin typeface="Arial" panose="020B0604020202020204" pitchFamily="34" charset="0"/>
                <a:cs typeface="Arial" panose="020B0604020202020204" pitchFamily="34" charset="0"/>
              </a:rPr>
              <a:t>ritverc.com</a:t>
            </a:r>
          </a:p>
          <a:p>
            <a:pPr algn="r"/>
            <a:r>
              <a:rPr lang="ru-RU" sz="1089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BF5A61-8365-4644-9513-7A255BA8830F}"/>
              </a:ext>
            </a:extLst>
          </p:cNvPr>
          <p:cNvSpPr/>
          <p:nvPr userDrawn="1"/>
        </p:nvSpPr>
        <p:spPr>
          <a:xfrm>
            <a:off x="12105892" y="495650"/>
            <a:ext cx="86108" cy="660867"/>
          </a:xfrm>
          <a:prstGeom prst="rect">
            <a:avLst/>
          </a:prstGeom>
          <a:solidFill>
            <a:srgbClr val="E74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EBBEE6-7C73-49B4-ABEC-B300C7568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66" r="18166"/>
          <a:stretch/>
        </p:blipFill>
        <p:spPr>
          <a:xfrm>
            <a:off x="0" y="6523038"/>
            <a:ext cx="12192001" cy="2975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A8D492-EA91-4B25-9418-FB49C1CEA7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673" y="461086"/>
            <a:ext cx="2539217" cy="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0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именен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62098-8005-4B10-B38B-B0E3A2C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390" y="442602"/>
            <a:ext cx="9164906" cy="34611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2540" b="1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83353-1E2D-4C5D-93DA-6DC3B9127EA4}"/>
              </a:ext>
            </a:extLst>
          </p:cNvPr>
          <p:cNvSpPr txBox="1"/>
          <p:nvPr userDrawn="1"/>
        </p:nvSpPr>
        <p:spPr>
          <a:xfrm>
            <a:off x="9778297" y="6276915"/>
            <a:ext cx="1800031" cy="1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6B3FF195-6E1C-4DD0-A506-51423852A301}" type="slidenum">
              <a:rPr lang="ru-RU" sz="1089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1089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8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CF110-9789-4A77-BA8C-6809BA1C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672" y="1494817"/>
            <a:ext cx="5482327" cy="494962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Tx/>
              <a:buNone/>
              <a:defRPr sz="145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2" indent="0">
              <a:buFontTx/>
              <a:buNone/>
              <a:defRPr sz="16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6" indent="0">
              <a:buFontTx/>
              <a:buNone/>
              <a:defRPr sz="16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8" indent="0">
              <a:buFontTx/>
              <a:buNone/>
              <a:defRPr sz="16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12" indent="0">
              <a:buFontTx/>
              <a:buNone/>
              <a:defRPr sz="16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AAEE2F-D33D-4E30-A4BF-6D681488E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73" y="900356"/>
            <a:ext cx="9164622" cy="2561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2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6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8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12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BD5-0C6A-4918-B94D-E22C588F335C}"/>
              </a:ext>
            </a:extLst>
          </p:cNvPr>
          <p:cNvSpPr txBox="1"/>
          <p:nvPr userDrawn="1"/>
        </p:nvSpPr>
        <p:spPr>
          <a:xfrm>
            <a:off x="9868551" y="495649"/>
            <a:ext cx="1709777" cy="335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8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ritverc.com</a:t>
            </a:r>
          </a:p>
          <a:p>
            <a:pPr algn="r"/>
            <a:r>
              <a:rPr lang="ru-RU" sz="108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99983D-966C-400B-A6F8-8679BBB1442D}"/>
              </a:ext>
            </a:extLst>
          </p:cNvPr>
          <p:cNvSpPr/>
          <p:nvPr userDrawn="1"/>
        </p:nvSpPr>
        <p:spPr>
          <a:xfrm>
            <a:off x="12105892" y="495650"/>
            <a:ext cx="86108" cy="6608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397229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62098-8005-4B10-B38B-B0E3A2C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33" y="4400426"/>
            <a:ext cx="11414833" cy="70133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algn="l">
              <a:defRPr sz="2903" b="1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9CC3C3B-01C6-4C17-B656-956FA97649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73" y="5179530"/>
            <a:ext cx="11388192" cy="10505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5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2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6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8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12" indent="0">
              <a:buNone/>
              <a:defRPr sz="1633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5F2BE-B7BA-436F-8295-7E9D51337174}"/>
              </a:ext>
            </a:extLst>
          </p:cNvPr>
          <p:cNvSpPr txBox="1"/>
          <p:nvPr userDrawn="1"/>
        </p:nvSpPr>
        <p:spPr>
          <a:xfrm>
            <a:off x="9868551" y="495649"/>
            <a:ext cx="1709777" cy="335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89" dirty="0">
                <a:latin typeface="Arial" panose="020B0604020202020204" pitchFamily="34" charset="0"/>
                <a:cs typeface="Arial" panose="020B0604020202020204" pitchFamily="34" charset="0"/>
              </a:rPr>
              <a:t>ritverc.com</a:t>
            </a:r>
          </a:p>
          <a:p>
            <a:pPr algn="r"/>
            <a:r>
              <a:rPr lang="ru-RU" sz="1089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BF5A61-8365-4644-9513-7A255BA8830F}"/>
              </a:ext>
            </a:extLst>
          </p:cNvPr>
          <p:cNvSpPr/>
          <p:nvPr userDrawn="1"/>
        </p:nvSpPr>
        <p:spPr>
          <a:xfrm>
            <a:off x="12105892" y="495650"/>
            <a:ext cx="86108" cy="660867"/>
          </a:xfrm>
          <a:prstGeom prst="rect">
            <a:avLst/>
          </a:prstGeom>
          <a:solidFill>
            <a:srgbClr val="E74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EBBEE6-7C73-49B4-ABEC-B300C7568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66" r="18166"/>
          <a:stretch/>
        </p:blipFill>
        <p:spPr>
          <a:xfrm>
            <a:off x="0" y="6523038"/>
            <a:ext cx="12192001" cy="2975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A8D492-EA91-4B25-9418-FB49C1CEA7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673" y="461086"/>
            <a:ext cx="2539217" cy="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8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A40C1-BD48-57AC-501C-318D0532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BC0A5-91F3-A3B7-448A-7AD98F0A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08E1C-ACEF-8ABD-014F-393043C8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2CD6E-1272-6220-4F54-BB88680E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3EDF7-75E6-019D-BFB7-DFA11511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7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4A675-8A45-A2AD-F67A-82F09B21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9AB2F-4DD6-ACCA-8E7A-07E68E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4C614-41E6-03DD-84A2-6081A725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38323-3D57-1794-6CEF-77DE9F90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EC8BF-EEBA-D103-D451-302C0BF5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46EEB-558C-09B0-3B76-B1F40EF5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92A30-6F4C-67C4-638E-7A1D06F9D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46965-527A-3982-6539-6C1D0E77F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FAE653-89D2-9070-0814-4B07D249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50F66-40D2-9E3B-B0E5-8B2481A8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4C1C28-3C5B-FA42-70C9-0C4A305C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3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D00D2-B19A-2CEC-A192-7A09AF48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FA671E-E509-E353-2575-5B2287C5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287F69-DEE5-1BA1-FBC0-E7A7BA736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56BF12-E67A-1045-EF97-54AA86F49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23D418-53BD-36BA-390B-56D5B98C7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4BED8F-A710-B1C7-02B4-B6E7C86A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59996B-90D9-DD05-9AA1-F534A1AD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318CA2-9682-ED6C-6F14-903A45A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3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78D6-086C-FEE6-F397-78974117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45F2D-903C-B60A-C796-84A5E7AE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B7F8D4-60BD-416F-B982-D891EE1E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FF7410-402F-F193-408E-D9DF003A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43077A-823C-E0B8-EB64-9ABA9157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3E31F-21D1-E39F-0511-277D5942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17FE72-BB5A-C9A6-A7B0-E10A1140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6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40767-FFAB-EC98-CB1E-510D5E4E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8C0E9-46ED-2F92-8904-1C5BC5DB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3A1F9-42EB-7321-C34B-301AD8DF0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AA5FB0-D3E4-90B1-4FEA-8E20F5F6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0DCF6B-641F-0042-3C79-F610855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4EB99-014E-BA9E-2262-C37A178C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8D80B-8F71-C97C-574A-5200D55C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AD5601-452B-4A48-0A2A-C9CEF070F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A8C112-66D6-8767-2501-15400C868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350456-D4D0-3C64-9377-3B1FBEC4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6ACA6-D192-EFCA-F1EE-F1585C4C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C57BFB-9BBE-3342-E21D-45BA3C4A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29996-CEDB-A8B2-B946-6CAA455A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1BB285-57B4-F076-A262-CEF0E7E8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F2F34-68D3-FF11-8F58-50BB80C84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E711-18E6-4BE5-B930-44ADECE9CBD5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47A9A-86FF-4416-6100-C62CC1B78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C6083-341C-65CC-6291-2C92FA397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F557B284-0629-4764-989D-0CBC9EBF6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4503" y="5179530"/>
            <a:ext cx="9059944" cy="1050565"/>
          </a:xfrm>
        </p:spPr>
        <p:txBody>
          <a:bodyPr/>
          <a:lstStyle/>
          <a:p>
            <a:r>
              <a:rPr lang="ru-RU" u="sng" dirty="0"/>
              <a:t>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0E568-5085-D953-62DC-107D1044F80F}"/>
              </a:ext>
            </a:extLst>
          </p:cNvPr>
          <p:cNvSpPr txBox="1"/>
          <p:nvPr/>
        </p:nvSpPr>
        <p:spPr>
          <a:xfrm>
            <a:off x="2549236" y="1803192"/>
            <a:ext cx="7093527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 активности линейного источника для уровнемера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B2672-39E7-0F41-1AED-F3264177D651}"/>
              </a:ext>
            </a:extLst>
          </p:cNvPr>
          <p:cNvSpPr txBox="1"/>
          <p:nvPr/>
        </p:nvSpPr>
        <p:spPr>
          <a:xfrm>
            <a:off x="10095345" y="3763927"/>
            <a:ext cx="2096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А.В. Копылов</a:t>
            </a:r>
            <a:endParaRPr lang="en-AI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E61B8-25E9-4454-2295-B124675F80AC}"/>
              </a:ext>
            </a:extLst>
          </p:cNvPr>
          <p:cNvSpPr txBox="1"/>
          <p:nvPr/>
        </p:nvSpPr>
        <p:spPr>
          <a:xfrm>
            <a:off x="3154130" y="5289390"/>
            <a:ext cx="6220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АО «РИТВЕРЦ», </a:t>
            </a:r>
            <a:br>
              <a:rPr lang="en-AI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Санкт-Петербург</a:t>
            </a:r>
            <a:r>
              <a:rPr lang="en-AI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AI" dirty="0">
                <a:latin typeface="Arial" panose="020B0604020202020204" pitchFamily="34" charset="0"/>
                <a:ea typeface="Calibri" panose="020F0502020204030204" pitchFamily="34" charset="0"/>
              </a:rPr>
              <a:t>2023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33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EC291-B557-5DCA-41D0-E4A888F44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Моделирование методом Монте-Карло в </a:t>
            </a:r>
            <a:r>
              <a:rPr lang="en-AI" dirty="0"/>
              <a:t>MCC 3D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CC5DF-DBB2-0A71-9B23-324BDD3C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7" y="3046344"/>
            <a:ext cx="4623696" cy="175462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433628B-935F-5A93-1CF7-5BC3AB8A5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710248"/>
              </p:ext>
            </p:extLst>
          </p:nvPr>
        </p:nvGraphicFramePr>
        <p:xfrm>
          <a:off x="5445760" y="1341120"/>
          <a:ext cx="5576916" cy="481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925F83-8D99-A0FE-B19D-08FD488ABB22}"/>
              </a:ext>
            </a:extLst>
          </p:cNvPr>
          <p:cNvCxnSpPr/>
          <p:nvPr/>
        </p:nvCxnSpPr>
        <p:spPr>
          <a:xfrm flipV="1">
            <a:off x="4511040" y="2621280"/>
            <a:ext cx="0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BCD02B6-E727-53D2-5DC7-E6FB2CA1B730}"/>
              </a:ext>
            </a:extLst>
          </p:cNvPr>
          <p:cNvCxnSpPr>
            <a:cxnSpLocks/>
          </p:cNvCxnSpPr>
          <p:nvPr/>
        </p:nvCxnSpPr>
        <p:spPr>
          <a:xfrm flipV="1">
            <a:off x="2468880" y="2621280"/>
            <a:ext cx="0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B3F1B37-A3D3-01C6-4430-03F38E79F3AB}"/>
              </a:ext>
            </a:extLst>
          </p:cNvPr>
          <p:cNvCxnSpPr>
            <a:cxnSpLocks/>
          </p:cNvCxnSpPr>
          <p:nvPr/>
        </p:nvCxnSpPr>
        <p:spPr>
          <a:xfrm flipV="1">
            <a:off x="812800" y="2621280"/>
            <a:ext cx="0" cy="42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676A00-AAD8-B79D-E7DD-861F52C69E8D}"/>
              </a:ext>
            </a:extLst>
          </p:cNvPr>
          <p:cNvSpPr txBox="1"/>
          <p:nvPr/>
        </p:nvSpPr>
        <p:spPr>
          <a:xfrm>
            <a:off x="290117" y="2257840"/>
            <a:ext cx="151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C482D5-36F3-F518-2287-28DE4594CF67}"/>
              </a:ext>
            </a:extLst>
          </p:cNvPr>
          <p:cNvSpPr txBox="1"/>
          <p:nvPr/>
        </p:nvSpPr>
        <p:spPr>
          <a:xfrm>
            <a:off x="1747520" y="22482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расплава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51148F-CC19-D963-BC81-D41290EC3E6E}"/>
              </a:ext>
            </a:extLst>
          </p:cNvPr>
          <p:cNvSpPr txBox="1"/>
          <p:nvPr/>
        </p:nvSpPr>
        <p:spPr>
          <a:xfrm>
            <a:off x="3926031" y="1694282"/>
            <a:ext cx="1975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источник (часть линейного)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3F2C05-6B04-EC3A-EAC2-91F711AB0128}"/>
              </a:ext>
            </a:extLst>
          </p:cNvPr>
          <p:cNvSpPr txBox="1"/>
          <p:nvPr/>
        </p:nvSpPr>
        <p:spPr>
          <a:xfrm>
            <a:off x="538480" y="4800971"/>
            <a:ext cx="437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моделирования в МСС 3</a:t>
            </a:r>
            <a:r>
              <a:rPr lang="en-A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2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6CD5C-4470-282C-FACC-B3955489F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7D2CD-1CBA-B038-0F6B-3E2B29E33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672" y="1494817"/>
            <a:ext cx="5944146" cy="49496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Предложено и теоретически разработано решение замены зарубежного источника в составе уровнемера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Взаимодействуем с предприятиями планируем провести эксперимент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 стоит подумать о разработке полного аналога зарубежной системы (источник, кристаллизатор, детектор, софт)</a:t>
            </a:r>
          </a:p>
        </p:txBody>
      </p:sp>
    </p:spTree>
    <p:extLst>
      <p:ext uri="{BB962C8B-B14F-4D97-AF65-F5344CB8AC3E}">
        <p14:creationId xmlns:p14="http://schemas.microsoft.com/office/powerpoint/2010/main" val="95802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D57D-3077-49D6-BCDA-6CE0654C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590" y="5169467"/>
            <a:ext cx="3110318" cy="701336"/>
          </a:xfrm>
        </p:spPr>
        <p:txBody>
          <a:bodyPr>
            <a:normAutofit/>
          </a:bodyPr>
          <a:lstStyle/>
          <a:p>
            <a:r>
              <a:rPr lang="ru-RU" sz="2177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300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9D9A39-5759-53B4-D1B5-B6847607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0" y="628073"/>
            <a:ext cx="10168388" cy="56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12598-A024-E68A-916E-FBBFFD948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E387-9250-C602-386D-E1F08C8C2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Принцип работы уровнемера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Оригинальная конструкция источника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Постановка задачи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Предложенное решение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Расчет распределения активности в линейном источнике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Моделирование методом Монте-Карло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84405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293489-2795-FD41-3F29-AB14BAA0C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390" y="442602"/>
            <a:ext cx="9164906" cy="346113"/>
          </a:xfrm>
        </p:spPr>
        <p:txBody>
          <a:bodyPr/>
          <a:lstStyle/>
          <a:p>
            <a:r>
              <a:rPr lang="ru-RU" dirty="0"/>
              <a:t>Уровнемеры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30B8E04-CEA9-12CB-A052-44BC6403D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Уровнемеры — устройства для непрерывного измерения или контроля уровня в закрытых или открытых сосудах, резервуарах хранилищах и других ёмкостях.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F06499-433C-431C-B743-74D6CBF44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673" y="900356"/>
            <a:ext cx="9164622" cy="2561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A235A6C4-0900-1204-27AB-462BE7C0BD04}"/>
              </a:ext>
            </a:extLst>
          </p:cNvPr>
          <p:cNvSpPr txBox="1">
            <a:spLocks/>
          </p:cNvSpPr>
          <p:nvPr/>
        </p:nvSpPr>
        <p:spPr>
          <a:xfrm>
            <a:off x="1734051" y="1132600"/>
            <a:ext cx="8620054" cy="3256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943" rtl="0" eaLnBrk="1" latinLnBrk="0" hangingPunct="1">
              <a:lnSpc>
                <a:spcPct val="125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1914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3000"/>
              </a:lnSpc>
            </a:pPr>
            <a:endParaRPr lang="en-US" sz="108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AB8C3-816F-9114-8644-0116A2A4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05" y="3040906"/>
            <a:ext cx="3883330" cy="31618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30CAB1-AAB1-CE54-E861-E056F290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7" y="3197875"/>
            <a:ext cx="5458476" cy="28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13488-BE94-FA3C-00E6-DB3423802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Уровнемеры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860962-C0C2-2B7C-2296-55679F85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53" y="1103750"/>
            <a:ext cx="5959976" cy="3320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911172-121A-2D12-4023-85671134A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57" y="1179801"/>
            <a:ext cx="22288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17475-D349-9320-484A-C1C46FDC8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Оригинальное исполнение линейного источника с радионуклидом </a:t>
            </a:r>
            <a:r>
              <a:rPr lang="en-AI" dirty="0"/>
              <a:t>Co-60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F45650-D132-69E9-A48A-9FD09400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68" y="1758251"/>
            <a:ext cx="3290541" cy="3721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AE4C88-A73B-5E0F-FBB1-8E9266B9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91" y="1758251"/>
            <a:ext cx="6387774" cy="3717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30AED-7D82-933F-10A1-A38C02E459A1}"/>
              </a:ext>
            </a:extLst>
          </p:cNvPr>
          <p:cNvSpPr txBox="1"/>
          <p:nvPr/>
        </p:nvSpPr>
        <p:spPr>
          <a:xfrm>
            <a:off x="613390" y="5957455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Активность: 100 Мбк</a:t>
            </a:r>
          </a:p>
        </p:txBody>
      </p:sp>
    </p:spTree>
    <p:extLst>
      <p:ext uri="{BB962C8B-B14F-4D97-AF65-F5344CB8AC3E}">
        <p14:creationId xmlns:p14="http://schemas.microsoft.com/office/powerpoint/2010/main" val="302355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9DD89-166C-A4AB-701C-F24BD8C1E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645AA-717D-714D-65F3-F87C644F2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673" y="1494817"/>
            <a:ext cx="4974328" cy="494962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Восстановить работоспособность метода измерения уровня в металлургических предприятиях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Встроить в существующую рабочую систему линейный источник отечественного производства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Разработать линейный источник совместимый с установленной системой.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6555-C156-183C-A8C6-397D9A09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1166812"/>
            <a:ext cx="6267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B378F-1C2C-61A0-70BE-A0BEFFF9D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Предложенное решение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49DF75D-2251-F5F8-C035-D1D04CA1B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390" y="1190018"/>
            <a:ext cx="5879774" cy="5380350"/>
          </a:xfrm>
        </p:spPr>
        <p:txBody>
          <a:bodyPr>
            <a:normAutofit/>
          </a:bodyPr>
          <a:lstStyle/>
          <a:p>
            <a:r>
              <a:rPr lang="ru-RU" dirty="0"/>
              <a:t>Активность в нашем предложении дискретна, АЧ состоит из отдельных ЗРИ, а градиент активности по длине достигается вариацией активностью каждого источника.</a:t>
            </a:r>
          </a:p>
          <a:p>
            <a:r>
              <a:rPr lang="ru-RU" dirty="0">
                <a:solidFill>
                  <a:srgbClr val="FF0000"/>
                </a:solidFill>
              </a:rPr>
              <a:t>Задача расчета – определить активности ЗРИ в составе линейного источника для уровнемера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Источники </a:t>
            </a:r>
            <a:r>
              <a:rPr lang="en-AI" dirty="0"/>
              <a:t>GCo0.25 </a:t>
            </a:r>
            <a:r>
              <a:rPr lang="ru-RU" dirty="0"/>
              <a:t>имеют классы прочности </a:t>
            </a:r>
            <a:br>
              <a:rPr lang="ru-RU" dirty="0"/>
            </a:br>
            <a:r>
              <a:rPr lang="ru-RU" dirty="0"/>
              <a:t>по ГОСТ Р 52241 С (65546)</a:t>
            </a:r>
          </a:p>
          <a:p>
            <a:endParaRPr lang="ru-RU" dirty="0"/>
          </a:p>
          <a:p>
            <a:r>
              <a:rPr lang="ru-RU" dirty="0"/>
              <a:t>- по температуре 6 (минус 40 С в течении 20 мин,</a:t>
            </a:r>
            <a:br>
              <a:rPr lang="ru-RU" dirty="0"/>
            </a:br>
            <a:r>
              <a:rPr lang="ru-RU" dirty="0"/>
              <a:t>плюс 800 С в течении 1 часа</a:t>
            </a:r>
            <a:r>
              <a:rPr lang="en-AI" dirty="0"/>
              <a:t>; </a:t>
            </a:r>
            <a:r>
              <a:rPr lang="ru-RU" dirty="0" err="1"/>
              <a:t>термоудар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- по внешнему давлению 5 (от 0.025 Мпа до 70 Мпа)</a:t>
            </a:r>
            <a:br>
              <a:rPr lang="ru-RU" dirty="0"/>
            </a:br>
            <a:r>
              <a:rPr lang="ru-RU" dirty="0"/>
              <a:t>- по удару молотом 5 (5кг с высоты 1 м)</a:t>
            </a:r>
            <a:br>
              <a:rPr lang="ru-RU" dirty="0"/>
            </a:br>
            <a:r>
              <a:rPr lang="ru-RU" dirty="0"/>
              <a:t>- по вибрации 4 (3 цикла по 30 мин от 25 до 80 Гц при амплитуде 1.5 мм от пика до пика и от 80 до 2000 Гц при максимальной амплитуде ускорения 196 м/с2)</a:t>
            </a:r>
            <a:br>
              <a:rPr lang="ru-RU" dirty="0"/>
            </a:br>
            <a:r>
              <a:rPr lang="ru-RU" dirty="0"/>
              <a:t>- по проколу 6 (падение молота с бойком массы 1 кг с высоты 1 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69AAB-25D5-2117-8B70-F0C621F2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60" y="2685328"/>
            <a:ext cx="6800850" cy="1228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1666CF-4404-57E1-A9F9-4162FFDD3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57" y="4229532"/>
            <a:ext cx="20002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53900-AD08-0102-DA8E-8EFA492F6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Математическая модель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069E43B-43E3-AA17-F89B-07BD43CF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96" y="1166551"/>
            <a:ext cx="6501206" cy="4949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55765F-6611-F3B2-6EF0-A94A64733158}"/>
                  </a:ext>
                </a:extLst>
              </p:cNvPr>
              <p:cNvSpPr txBox="1"/>
              <p:nvPr/>
            </p:nvSpPr>
            <p:spPr>
              <a:xfrm>
                <a:off x="0" y="1312409"/>
                <a:ext cx="6096000" cy="87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AI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55765F-6611-F3B2-6EF0-A94A64733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2409"/>
                <a:ext cx="6096000" cy="87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BF9A63-C252-BABA-C722-1EE2FD2B4940}"/>
                  </a:ext>
                </a:extLst>
              </p:cNvPr>
              <p:cNvSpPr txBox="1"/>
              <p:nvPr/>
            </p:nvSpPr>
            <p:spPr>
              <a:xfrm>
                <a:off x="-83127" y="2426586"/>
                <a:ext cx="6096000" cy="892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𝑎𝑟𝑐𝑡𝑔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BF9A63-C252-BABA-C722-1EE2FD2B4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7" y="2426586"/>
                <a:ext cx="6096000" cy="892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6714B0-ED9B-E546-1717-FED7921D40D4}"/>
                  </a:ext>
                </a:extLst>
              </p:cNvPr>
              <p:cNvSpPr txBox="1"/>
              <p:nvPr/>
            </p:nvSpPr>
            <p:spPr>
              <a:xfrm>
                <a:off x="-200890" y="3703677"/>
                <a:ext cx="6137562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ru-RU" i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6714B0-ED9B-E546-1717-FED7921D4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890" y="3703677"/>
                <a:ext cx="6137562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E937EA4-7DDA-FDBE-8D6C-A2A216E849E2}"/>
                  </a:ext>
                </a:extLst>
              </p:cNvPr>
              <p:cNvSpPr txBox="1"/>
              <p:nvPr/>
            </p:nvSpPr>
            <p:spPr>
              <a:xfrm>
                <a:off x="-260928" y="4744677"/>
                <a:ext cx="6197600" cy="892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𝑎𝑟𝑐𝑡𝑔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E937EA4-7DDA-FDBE-8D6C-A2A216E84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928" y="4744677"/>
                <a:ext cx="6197600" cy="892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74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C40EF-ED51-F02A-B15E-9973287AC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Аналитический расчёт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466297C-28DF-3F77-49F9-1A7FE832F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426632"/>
              </p:ext>
            </p:extLst>
          </p:nvPr>
        </p:nvGraphicFramePr>
        <p:xfrm>
          <a:off x="1793332" y="1555405"/>
          <a:ext cx="7150793" cy="514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AF75A90-773E-14F8-FF17-E93BDE738FDB}"/>
              </a:ext>
            </a:extLst>
          </p:cNvPr>
          <p:cNvCxnSpPr/>
          <p:nvPr/>
        </p:nvCxnSpPr>
        <p:spPr>
          <a:xfrm flipH="1">
            <a:off x="7656945" y="3362036"/>
            <a:ext cx="1801091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415996D-35F9-141A-4B95-E1F963B37186}"/>
              </a:ext>
            </a:extLst>
          </p:cNvPr>
          <p:cNvCxnSpPr>
            <a:cxnSpLocks/>
          </p:cNvCxnSpPr>
          <p:nvPr/>
        </p:nvCxnSpPr>
        <p:spPr>
          <a:xfrm flipH="1">
            <a:off x="7656945" y="2498436"/>
            <a:ext cx="1708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14342A-D860-9A8B-0683-F46506B1BD36}"/>
              </a:ext>
            </a:extLst>
          </p:cNvPr>
          <p:cNvSpPr txBox="1"/>
          <p:nvPr/>
        </p:nvSpPr>
        <p:spPr>
          <a:xfrm>
            <a:off x="9365673" y="1828799"/>
            <a:ext cx="3158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Компенсация </a:t>
            </a:r>
            <a:r>
              <a:rPr lang="en-AI" dirty="0"/>
              <a:t>r^2 </a:t>
            </a:r>
            <a:r>
              <a:rPr lang="ru-RU" dirty="0"/>
              <a:t>+ экспоненциального ослабления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ABCB4-D430-D852-8ACC-07CDA1F3A3AB}"/>
              </a:ext>
            </a:extLst>
          </p:cNvPr>
          <p:cNvSpPr txBox="1"/>
          <p:nvPr/>
        </p:nvSpPr>
        <p:spPr>
          <a:xfrm>
            <a:off x="9458036" y="3177370"/>
            <a:ext cx="626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Компенсация </a:t>
            </a:r>
            <a:r>
              <a:rPr lang="en-AI" dirty="0"/>
              <a:t>r^2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52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392</Words>
  <Application>Microsoft Office PowerPoint</Application>
  <PresentationFormat>Широкоэкранный</PresentationFormat>
  <Paragraphs>60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Gilroy ExtraBold</vt:lpstr>
      <vt:lpstr>Times New Roman</vt:lpstr>
      <vt:lpstr>Тема Office</vt:lpstr>
      <vt:lpstr>Презентация PowerPoint</vt:lpstr>
      <vt:lpstr>План</vt:lpstr>
      <vt:lpstr>Уровнемеры</vt:lpstr>
      <vt:lpstr>Уровнемеры</vt:lpstr>
      <vt:lpstr>Оригинальное исполнение линейного источника с радионуклидом Co-60</vt:lpstr>
      <vt:lpstr>Постановка задачи</vt:lpstr>
      <vt:lpstr>Предложенное решение</vt:lpstr>
      <vt:lpstr>Математическая модель  </vt:lpstr>
      <vt:lpstr>Аналитический расчёт</vt:lpstr>
      <vt:lpstr>Моделирование методом Монте-Карло в MCC 3D</vt:lpstr>
      <vt:lpstr>Заключение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Вячеславович Копылов</dc:creator>
  <cp:lastModifiedBy>Андрей Вячеславович Копылов</cp:lastModifiedBy>
  <cp:revision>21</cp:revision>
  <dcterms:created xsi:type="dcterms:W3CDTF">2023-09-13T08:30:10Z</dcterms:created>
  <dcterms:modified xsi:type="dcterms:W3CDTF">2023-10-17T23:05:01Z</dcterms:modified>
</cp:coreProperties>
</file>